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3" r:id="rId1"/>
  </p:sldMasterIdLst>
  <p:notesMasterIdLst>
    <p:notesMasterId r:id="rId13"/>
  </p:notesMasterIdLst>
  <p:sldIdLst>
    <p:sldId id="256" r:id="rId2"/>
    <p:sldId id="257" r:id="rId3"/>
    <p:sldId id="286" r:id="rId4"/>
    <p:sldId id="273" r:id="rId5"/>
    <p:sldId id="285" r:id="rId6"/>
    <p:sldId id="269" r:id="rId7"/>
    <p:sldId id="276" r:id="rId8"/>
    <p:sldId id="282" r:id="rId9"/>
    <p:sldId id="287" r:id="rId10"/>
    <p:sldId id="272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rge Gonzalez Estrella" initials="JG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280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9C255-6142-A54D-9101-79F2282FD79B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065E0-65FC-DD45-AEA4-43E6E8E21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19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5E0-65FC-DD45-AEA4-43E6E8E21B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81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065E0-65FC-DD45-AEA4-43E6E8E21B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48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34CBB28F-6E51-9841-BF62-5782D0AC588B}" type="datetimeFigureOut">
              <a:rPr lang="en-US" smtClean="0"/>
              <a:t>4/2/14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2002E7F-D8CF-0948-9983-D60113FF81C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jpe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7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1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8761" y="366890"/>
            <a:ext cx="9302761" cy="239888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4400" b="1" spc="0" dirty="0" smtClean="0">
                <a:ln w="0">
                  <a:noFill/>
                </a:ln>
                <a:solidFill>
                  <a:schemeClr val="tx1"/>
                </a:solidFill>
                <a:effectLst/>
                <a:latin typeface="Lucida Sans"/>
                <a:cs typeface="Lucida Sans"/>
              </a:rPr>
              <a:t>Nano-Copper </a:t>
            </a:r>
            <a:r>
              <a:rPr lang="en-US" sz="4400" b="1" dirty="0" smtClean="0">
                <a:ln w="0">
                  <a:noFill/>
                </a:ln>
                <a:solidFill>
                  <a:schemeClr val="tx1"/>
                </a:solidFill>
                <a:latin typeface="Lucida Sans"/>
                <a:cs typeface="Lucida Sans"/>
              </a:rPr>
              <a:t>Inhibition of</a:t>
            </a:r>
            <a:r>
              <a:rPr lang="en-US" sz="4400" b="1" spc="0" dirty="0" smtClean="0">
                <a:ln w="0">
                  <a:noFill/>
                </a:ln>
                <a:solidFill>
                  <a:schemeClr val="tx1"/>
                </a:solidFill>
                <a:effectLst/>
                <a:latin typeface="Lucida Sans"/>
                <a:cs typeface="Lucida Sans"/>
              </a:rPr>
              <a:t/>
            </a:r>
            <a:br>
              <a:rPr lang="en-US" sz="4400" b="1" spc="0" dirty="0" smtClean="0">
                <a:ln w="0">
                  <a:noFill/>
                </a:ln>
                <a:solidFill>
                  <a:schemeClr val="tx1"/>
                </a:solidFill>
                <a:effectLst/>
                <a:latin typeface="Lucida Sans"/>
                <a:cs typeface="Lucida Sans"/>
              </a:rPr>
            </a:br>
            <a:r>
              <a:rPr lang="en-US" sz="4400" b="1" spc="0" dirty="0" smtClean="0">
                <a:ln w="0">
                  <a:noFill/>
                </a:ln>
                <a:solidFill>
                  <a:schemeClr val="tx1"/>
                </a:solidFill>
                <a:effectLst/>
                <a:latin typeface="Lucida Sans"/>
                <a:cs typeface="Lucida Sans"/>
              </a:rPr>
              <a:t>Anaerobic Digestion in Wastewater Treatment</a:t>
            </a:r>
            <a:endParaRPr lang="en-US" sz="4400" b="1" spc="0" dirty="0">
              <a:ln w="0">
                <a:noFill/>
              </a:ln>
              <a:solidFill>
                <a:schemeClr val="tx1"/>
              </a:solidFill>
              <a:effectLst/>
              <a:latin typeface="Lucida Sans"/>
              <a:cs typeface="Lucida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3061859"/>
            <a:ext cx="7806904" cy="3617531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Lucida Sans"/>
                <a:cs typeface="Lucida Sans"/>
              </a:rPr>
              <a:t>Sara J Gallagher, </a:t>
            </a:r>
            <a:r>
              <a:rPr lang="en-US" sz="2400" dirty="0">
                <a:solidFill>
                  <a:srgbClr val="000000"/>
                </a:solidFill>
                <a:latin typeface="Lucida Sans"/>
                <a:cs typeface="Lucida Sans"/>
              </a:rPr>
              <a:t>Jorge Gonzalez-</a:t>
            </a:r>
            <a:r>
              <a:rPr lang="en-US" sz="2400" dirty="0" err="1" smtClean="0">
                <a:solidFill>
                  <a:srgbClr val="000000"/>
                </a:solidFill>
                <a:latin typeface="Lucida Sans"/>
                <a:cs typeface="Lucida Sans"/>
              </a:rPr>
              <a:t>Estrella</a:t>
            </a:r>
            <a:r>
              <a:rPr lang="en-US" sz="2400" b="1" dirty="0" smtClean="0">
                <a:solidFill>
                  <a:srgbClr val="000000"/>
                </a:solidFill>
                <a:latin typeface="Lucida Sans"/>
                <a:cs typeface="Lucida Sans"/>
              </a:rPr>
              <a:t>, 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Jim Field, and Reyes Sierra-Alvarez </a:t>
            </a:r>
          </a:p>
          <a:p>
            <a:endParaRPr lang="en-US" sz="1600" dirty="0" smtClean="0">
              <a:solidFill>
                <a:srgbClr val="000000"/>
              </a:solidFill>
              <a:latin typeface="Lucida Sans"/>
              <a:cs typeface="Lucida Sans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Lucida Sans"/>
                <a:cs typeface="Lucida Sans"/>
              </a:rPr>
              <a:t>22</a:t>
            </a:r>
            <a:r>
              <a:rPr lang="en-US" sz="1600" baseline="30000" dirty="0" smtClean="0">
                <a:solidFill>
                  <a:srgbClr val="000000"/>
                </a:solidFill>
                <a:latin typeface="Lucida Sans"/>
                <a:cs typeface="Lucida Sans"/>
              </a:rPr>
              <a:t>nd</a:t>
            </a:r>
            <a:r>
              <a:rPr lang="en-US" sz="1600" dirty="0" smtClean="0">
                <a:solidFill>
                  <a:srgbClr val="000000"/>
                </a:solidFill>
                <a:latin typeface="Lucida Sans"/>
                <a:cs typeface="Lucida Sans"/>
              </a:rPr>
              <a:t> Annual AZ Space Grant Consortium Symposium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Lucida Sans"/>
                <a:cs typeface="Lucida Sans"/>
              </a:rPr>
              <a:t>April 12</a:t>
            </a:r>
            <a:r>
              <a:rPr lang="en-US" sz="1600" baseline="30000" dirty="0" smtClean="0">
                <a:solidFill>
                  <a:srgbClr val="000000"/>
                </a:solidFill>
                <a:latin typeface="Lucida Sans"/>
                <a:cs typeface="Lucida Sans"/>
              </a:rPr>
              <a:t>th</a:t>
            </a:r>
            <a:r>
              <a:rPr lang="en-US" sz="1600" dirty="0" smtClean="0">
                <a:solidFill>
                  <a:srgbClr val="000000"/>
                </a:solidFill>
                <a:latin typeface="Lucida Sans"/>
                <a:cs typeface="Lucida Sans"/>
              </a:rPr>
              <a:t>, 2014</a:t>
            </a:r>
            <a:endParaRPr lang="en-US" sz="1600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pic>
        <p:nvPicPr>
          <p:cNvPr id="4" name="Picture 3" descr="azsgc_logo_transparent_l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368" y="4338424"/>
            <a:ext cx="1367980" cy="1800794"/>
          </a:xfrm>
          <a:prstGeom prst="rect">
            <a:avLst/>
          </a:prstGeom>
        </p:spPr>
      </p:pic>
      <p:pic>
        <p:nvPicPr>
          <p:cNvPr id="5" name="Picture 4" descr="nic_web300x250ppi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840" y="5054649"/>
            <a:ext cx="1197404" cy="993846"/>
          </a:xfrm>
          <a:prstGeom prst="rect">
            <a:avLst/>
          </a:prstGeom>
        </p:spPr>
      </p:pic>
      <p:pic>
        <p:nvPicPr>
          <p:cNvPr id="6" name="Picture 4" descr="ua_logo_l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5054649"/>
            <a:ext cx="1166521" cy="99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50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5309" y="244475"/>
            <a:ext cx="8487586" cy="968929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Conclusions</a:t>
            </a:r>
            <a:endParaRPr lang="en-US" sz="4400" b="1" u="sng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pic>
        <p:nvPicPr>
          <p:cNvPr id="5" name="Picture 4" descr="azsgc_logo_transparent_l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24" y="4930186"/>
            <a:ext cx="1082123" cy="14244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309" y="1092754"/>
            <a:ext cx="8359994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Arial" pitchFamily="34" charset="0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en-US" sz="2200" dirty="0">
              <a:latin typeface="Lucida Sans"/>
              <a:cs typeface="Lucida Sans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200" dirty="0" smtClean="0">
                <a:latin typeface="Lucida Sans"/>
                <a:cs typeface="Lucida Sans"/>
              </a:rPr>
              <a:t>Cu</a:t>
            </a:r>
            <a:r>
              <a:rPr lang="en-US" sz="2200" baseline="30000" dirty="0" smtClean="0">
                <a:latin typeface="Lucida Sans"/>
                <a:cs typeface="Lucida Sans"/>
              </a:rPr>
              <a:t>0</a:t>
            </a:r>
            <a:r>
              <a:rPr lang="en-US" sz="2200" dirty="0" smtClean="0">
                <a:latin typeface="Lucida Sans"/>
                <a:cs typeface="Lucida Sans"/>
              </a:rPr>
              <a:t> NP are toxic to various anaerobic microbial populations including methanogens as well as glucose- and propionate-degrading microorganisms.</a:t>
            </a:r>
          </a:p>
          <a:p>
            <a:pPr marL="342900" lvl="2" indent="-342900">
              <a:buFont typeface="Arial" pitchFamily="34" charset="0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  <a:p>
            <a:pPr marL="342900" lvl="2" indent="-342900">
              <a:buFont typeface="Arial" pitchFamily="34" charset="0"/>
              <a:buChar char="•"/>
            </a:pPr>
            <a:endParaRPr lang="en-US" sz="2200" dirty="0">
              <a:latin typeface="Lucida Sans"/>
              <a:cs typeface="Lucida Sans"/>
            </a:endParaRPr>
          </a:p>
          <a:p>
            <a:pPr marL="0" lvl="2"/>
            <a:endParaRPr lang="en-US" sz="2200" dirty="0">
              <a:latin typeface="Lucida Sans"/>
              <a:cs typeface="Lucida Sans"/>
            </a:endParaRPr>
          </a:p>
          <a:p>
            <a:pPr marL="0" lvl="2"/>
            <a:endParaRPr lang="en-US" sz="2200" dirty="0">
              <a:latin typeface="Lucida Sans"/>
              <a:cs typeface="Lucida Sans"/>
            </a:endParaRPr>
          </a:p>
          <a:p>
            <a:pPr marL="342900" lvl="2" indent="-342900">
              <a:buFont typeface="Arial" pitchFamily="34" charset="0"/>
              <a:buChar char="•"/>
            </a:pPr>
            <a:r>
              <a:rPr lang="en-US" sz="2200" dirty="0" smtClean="0">
                <a:latin typeface="Lucida Sans"/>
                <a:cs typeface="Lucida Sans"/>
              </a:rPr>
              <a:t>Low concentrations of </a:t>
            </a:r>
            <a:r>
              <a:rPr lang="en-US" sz="2200" dirty="0" err="1" smtClean="0">
                <a:latin typeface="Lucida Sans"/>
                <a:cs typeface="Lucida Sans"/>
              </a:rPr>
              <a:t>nano</a:t>
            </a:r>
            <a:r>
              <a:rPr lang="en-US" sz="2200" dirty="0" smtClean="0">
                <a:latin typeface="Lucida Sans"/>
                <a:cs typeface="Lucida Sans"/>
              </a:rPr>
              <a:t>-Cu (≥ 5 ppm) can                                                                   cause serious inhibition of anaerobic digestion processes.</a:t>
            </a:r>
            <a:endParaRPr lang="en-US" sz="22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314730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1"/>
            <a:ext cx="7342188" cy="1087394"/>
          </a:xfrm>
        </p:spPr>
        <p:txBody>
          <a:bodyPr/>
          <a:lstStyle/>
          <a:p>
            <a:r>
              <a:rPr lang="en-US" b="1" dirty="0" smtClean="0">
                <a:solidFill>
                  <a:srgbClr val="000000"/>
                </a:solidFill>
                <a:latin typeface="Lucida Sans"/>
                <a:cs typeface="Lucida Sans"/>
              </a:rPr>
              <a:t>Acknowledgments</a:t>
            </a:r>
            <a:endParaRPr lang="en-US" b="1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831" y="3057582"/>
            <a:ext cx="7633758" cy="3041901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Lucida Sans"/>
                <a:cs typeface="Lucida Sans"/>
              </a:rPr>
              <a:t>Mentoring and lab access: Dr. Reyes Sierra and </a:t>
            </a:r>
          </a:p>
          <a:p>
            <a:r>
              <a:rPr lang="en-US" sz="2200" dirty="0" smtClean="0">
                <a:latin typeface="Lucida Sans"/>
                <a:cs typeface="Lucida Sans"/>
              </a:rPr>
              <a:t>Dr. Jim Field</a:t>
            </a:r>
          </a:p>
          <a:p>
            <a:endParaRPr lang="en-US" sz="2200" dirty="0">
              <a:latin typeface="Lucida Sans"/>
              <a:cs typeface="Lucida Sans"/>
            </a:endParaRPr>
          </a:p>
          <a:p>
            <a:r>
              <a:rPr lang="en-US" sz="2200" dirty="0" smtClean="0">
                <a:latin typeface="Lucida Sans"/>
                <a:cs typeface="Lucida Sans"/>
              </a:rPr>
              <a:t>PhD candidate: Jorge Gonzalez-</a:t>
            </a:r>
            <a:r>
              <a:rPr lang="en-US" sz="2200" dirty="0" err="1" smtClean="0">
                <a:latin typeface="Lucida Sans"/>
                <a:cs typeface="Lucida Sans"/>
              </a:rPr>
              <a:t>Estrella</a:t>
            </a:r>
            <a:endParaRPr lang="en-US" sz="2200" dirty="0" smtClean="0">
              <a:latin typeface="Lucida Sans"/>
              <a:cs typeface="Lucida Sans"/>
            </a:endParaRPr>
          </a:p>
          <a:p>
            <a:endParaRPr lang="en-US" sz="2200" dirty="0" smtClean="0">
              <a:latin typeface="Lucida Sans"/>
              <a:cs typeface="Lucida Sans"/>
            </a:endParaRPr>
          </a:p>
          <a:p>
            <a:r>
              <a:rPr lang="en-US" sz="2200" dirty="0" smtClean="0">
                <a:latin typeface="Lucida Sans"/>
                <a:cs typeface="Lucida Sans"/>
              </a:rPr>
              <a:t>Facilities:  The University of Arizona</a:t>
            </a:r>
          </a:p>
          <a:p>
            <a:endParaRPr lang="en-US" sz="2200" dirty="0">
              <a:latin typeface="Lucida Sans"/>
              <a:cs typeface="Lucida Sans"/>
            </a:endParaRPr>
          </a:p>
          <a:p>
            <a:r>
              <a:rPr lang="en-US" sz="2200" dirty="0" smtClean="0">
                <a:latin typeface="Lucida Sans"/>
                <a:cs typeface="Lucida Sans"/>
              </a:rPr>
              <a:t>Program: Arizona NASA Space Grant Consortium</a:t>
            </a:r>
          </a:p>
        </p:txBody>
      </p:sp>
    </p:spTree>
    <p:extLst>
      <p:ext uri="{BB962C8B-B14F-4D97-AF65-F5344CB8AC3E}">
        <p14:creationId xmlns:p14="http://schemas.microsoft.com/office/powerpoint/2010/main" val="1278730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3524" y="180682"/>
            <a:ext cx="7345362" cy="968929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What </a:t>
            </a:r>
            <a:r>
              <a:rPr lang="en-US" sz="4400" b="1" u="sng" dirty="0">
                <a:solidFill>
                  <a:srgbClr val="000000"/>
                </a:solidFill>
                <a:latin typeface="Lucida Sans"/>
                <a:cs typeface="Lucida Sans"/>
              </a:rPr>
              <a:t>A</a:t>
            </a:r>
            <a:r>
              <a:rPr lang="en-US" sz="4400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re </a:t>
            </a:r>
            <a:r>
              <a:rPr lang="en-US" sz="4400" b="1" u="sng" dirty="0">
                <a:solidFill>
                  <a:srgbClr val="000000"/>
                </a:solidFill>
                <a:latin typeface="Lucida Sans"/>
                <a:cs typeface="Lucida Sans"/>
              </a:rPr>
              <a:t>N</a:t>
            </a:r>
            <a:r>
              <a:rPr lang="en-US" sz="4400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ano-</a:t>
            </a:r>
            <a:r>
              <a:rPr lang="en-US" sz="4400" b="1" u="sng" dirty="0">
                <a:solidFill>
                  <a:srgbClr val="000000"/>
                </a:solidFill>
                <a:latin typeface="Lucida Sans"/>
                <a:cs typeface="Lucida Sans"/>
              </a:rPr>
              <a:t>P</a:t>
            </a:r>
            <a:r>
              <a:rPr lang="en-US" sz="4400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articles?</a:t>
            </a:r>
            <a:endParaRPr lang="en-US" sz="4400" b="1" u="sng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pic>
        <p:nvPicPr>
          <p:cNvPr id="4" name="Picture 3" descr="azsgc_logo_transparent_l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24" y="4930186"/>
            <a:ext cx="1082123" cy="14244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0795" y="1149611"/>
            <a:ext cx="8341967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Nano-particles (NPs)</a:t>
            </a:r>
          </a:p>
          <a:p>
            <a:endParaRPr lang="en-US" sz="22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endParaRPr lang="en-US" sz="2200" dirty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Lucida Sans"/>
                <a:cs typeface="Lucida Sans"/>
              </a:rPr>
              <a:t>Discharged in sewage pipelines to wastewater treatment plants</a:t>
            </a:r>
          </a:p>
          <a:p>
            <a:pPr marL="342900" indent="-342900">
              <a:buFont typeface="Arial"/>
              <a:buChar char="•"/>
            </a:pPr>
            <a:endParaRPr lang="en-US" sz="2200" dirty="0" smtClean="0">
              <a:latin typeface="Lucida Sans"/>
              <a:cs typeface="Lucida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6660" y="4731384"/>
            <a:ext cx="33917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Lucida Sans"/>
                <a:cs typeface="Lucida Sans"/>
              </a:rPr>
              <a:t>Cu</a:t>
            </a:r>
            <a:r>
              <a:rPr lang="en-US" b="1" baseline="30000" dirty="0" smtClean="0">
                <a:latin typeface="Lucida Sans"/>
                <a:cs typeface="Lucida Sans"/>
              </a:rPr>
              <a:t>0</a:t>
            </a:r>
            <a:r>
              <a:rPr lang="en-US" b="1" dirty="0" smtClean="0">
                <a:latin typeface="Lucida Sans"/>
                <a:cs typeface="Lucida Sans"/>
              </a:rPr>
              <a:t> </a:t>
            </a:r>
            <a:r>
              <a:rPr lang="en-US" b="1" dirty="0">
                <a:latin typeface="Lucida Sans"/>
                <a:cs typeface="Lucida Sans"/>
              </a:rPr>
              <a:t>NPs </a:t>
            </a:r>
            <a:r>
              <a:rPr lang="en-US" b="1" dirty="0" smtClean="0">
                <a:solidFill>
                  <a:srgbClr val="FF0000"/>
                </a:solidFill>
                <a:latin typeface="Lucida Sans"/>
                <a:cs typeface="Lucida Sans"/>
              </a:rPr>
              <a:t>INHIBIT </a:t>
            </a:r>
            <a:r>
              <a:rPr lang="en-US" b="1" dirty="0">
                <a:latin typeface="Lucida Sans"/>
                <a:cs typeface="Lucida Sans"/>
              </a:rPr>
              <a:t>methane-producing microorganisms (methanogens</a:t>
            </a:r>
            <a:r>
              <a:rPr lang="en-US" b="1" dirty="0" smtClean="0">
                <a:latin typeface="Lucida Sans"/>
                <a:cs typeface="Lucida Sans"/>
              </a:rPr>
              <a:t>). </a:t>
            </a:r>
            <a:endParaRPr lang="en-US" b="1" dirty="0">
              <a:latin typeface="Lucida Sans"/>
              <a:cs typeface="Lucida San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8859" y="3953646"/>
            <a:ext cx="2448965" cy="235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762" y="1506111"/>
            <a:ext cx="5249501" cy="20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7996" y="6183462"/>
            <a:ext cx="59835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Lucida Sans"/>
                <a:cs typeface="Lucida Sans"/>
              </a:rPr>
              <a:t>Image source: http</a:t>
            </a:r>
            <a:r>
              <a:rPr lang="en-US" sz="1000" dirty="0">
                <a:latin typeface="Lucida Sans"/>
                <a:cs typeface="Lucida Sans"/>
              </a:rPr>
              <a:t>://www.hermione-presents.com/back_home/back_home%20tours.htm</a:t>
            </a:r>
          </a:p>
        </p:txBody>
      </p:sp>
    </p:spTree>
    <p:extLst>
      <p:ext uri="{BB962C8B-B14F-4D97-AF65-F5344CB8AC3E}">
        <p14:creationId xmlns:p14="http://schemas.microsoft.com/office/powerpoint/2010/main" val="10251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00113" y="447997"/>
            <a:ext cx="7345362" cy="1339850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Why Are </a:t>
            </a:r>
            <a:r>
              <a:rPr lang="en-US" b="1" u="sng" dirty="0">
                <a:solidFill>
                  <a:srgbClr val="000000"/>
                </a:solidFill>
                <a:latin typeface="Lucida Sans"/>
                <a:cs typeface="Lucida Sans"/>
              </a:rPr>
              <a:t>N</a:t>
            </a:r>
            <a:r>
              <a:rPr lang="en-US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ano-Particles Important?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64947" y="2027017"/>
            <a:ext cx="7879382" cy="41226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94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80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36638" indent="-228600" algn="l" defTabSz="914400" rtl="0" eaLnBrk="1" latinLnBrk="0" hangingPunct="1">
              <a:spcBef>
                <a:spcPts val="6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65238" indent="-2286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85900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712913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47863" indent="-228600" algn="l" defTabSz="914400" rtl="0" eaLnBrk="1" latinLnBrk="0" hangingPunct="1">
              <a:spcBef>
                <a:spcPct val="20000"/>
              </a:spcBef>
              <a:buClr>
                <a:schemeClr val="bg2">
                  <a:lumMod val="60000"/>
                  <a:lumOff val="40000"/>
                </a:schemeClr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74875" indent="-228600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  <a:latin typeface="Lucida Sans"/>
                <a:cs typeface="Lucida Sans"/>
              </a:rPr>
              <a:t>Nano-particles (NPs) are currently used in large quantities in many common consumer products, including toiletries and personal-care items.</a:t>
            </a:r>
          </a:p>
          <a:p>
            <a:endParaRPr lang="en-US" dirty="0" smtClean="0">
              <a:latin typeface="Lucida Sans"/>
              <a:cs typeface="Lucida Sans"/>
            </a:endParaRPr>
          </a:p>
          <a:p>
            <a:pPr marL="0" indent="0">
              <a:buFont typeface="Arial" pitchFamily="34" charset="0"/>
              <a:buNone/>
            </a:pPr>
            <a:endParaRPr lang="en-US" dirty="0" smtClean="0">
              <a:latin typeface="Lucida Sans"/>
              <a:cs typeface="Lucida Sans"/>
            </a:endParaRPr>
          </a:p>
          <a:p>
            <a:pPr marL="0" indent="0">
              <a:buFont typeface="Arial" pitchFamily="34" charset="0"/>
              <a:buNone/>
            </a:pPr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4" name="Picture 3" descr="1cosmeticsall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51" y="3165010"/>
            <a:ext cx="3489324" cy="3204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946" y="3041901"/>
            <a:ext cx="4091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dirty="0" smtClean="0">
              <a:latin typeface="Lucida Sans"/>
              <a:cs typeface="Lucida Sans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latin typeface="Lucida Sans"/>
                <a:cs typeface="Lucida Sans"/>
              </a:rPr>
              <a:t>Research </a:t>
            </a:r>
            <a:r>
              <a:rPr lang="en-US" sz="2400" dirty="0">
                <a:latin typeface="Lucida Sans"/>
                <a:cs typeface="Lucida Sans"/>
              </a:rPr>
              <a:t>has </a:t>
            </a:r>
            <a:r>
              <a:rPr lang="en-US" sz="2400" dirty="0" smtClean="0">
                <a:latin typeface="Lucida Sans"/>
                <a:cs typeface="Lucida Sans"/>
              </a:rPr>
              <a:t>indicated that </a:t>
            </a:r>
            <a:r>
              <a:rPr lang="en-US" sz="2400" dirty="0">
                <a:latin typeface="Lucida Sans"/>
                <a:cs typeface="Lucida Sans"/>
              </a:rPr>
              <a:t>some types of </a:t>
            </a:r>
            <a:r>
              <a:rPr lang="en-US" sz="2400" dirty="0" smtClean="0">
                <a:latin typeface="Lucida Sans"/>
                <a:cs typeface="Lucida Sans"/>
              </a:rPr>
              <a:t>NPs have toxic </a:t>
            </a:r>
            <a:r>
              <a:rPr lang="en-US" sz="2400" dirty="0">
                <a:latin typeface="Lucida Sans"/>
                <a:cs typeface="Lucida Sans"/>
              </a:rPr>
              <a:t>effects on </a:t>
            </a:r>
            <a:r>
              <a:rPr lang="en-US" sz="2400" dirty="0" smtClean="0">
                <a:latin typeface="Lucida Sans"/>
                <a:cs typeface="Lucida Sans"/>
              </a:rPr>
              <a:t>human health and the environment.</a:t>
            </a:r>
            <a:endParaRPr lang="en-US" sz="2400" dirty="0">
              <a:latin typeface="Lucida Sans"/>
              <a:cs typeface="Lucida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395" y="6123370"/>
            <a:ext cx="34566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Lucida Sans"/>
                <a:cs typeface="Lucida Sans"/>
              </a:rPr>
              <a:t>Image source: http://</a:t>
            </a:r>
            <a:r>
              <a:rPr lang="en-US" sz="1000" dirty="0" err="1">
                <a:latin typeface="Lucida Sans"/>
                <a:cs typeface="Lucida Sans"/>
              </a:rPr>
              <a:t>www.westcoastcosmetics.com</a:t>
            </a:r>
            <a:r>
              <a:rPr lang="en-US" sz="1000" dirty="0">
                <a:latin typeface="Lucida Sans"/>
                <a:cs typeface="Lucida Sans"/>
              </a:rPr>
              <a:t>/</a:t>
            </a:r>
          </a:p>
        </p:txBody>
      </p:sp>
      <p:pic>
        <p:nvPicPr>
          <p:cNvPr id="7" name="Picture 6" descr="azsgc_logo_transparent_l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24" y="4930186"/>
            <a:ext cx="1082123" cy="14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95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342309" y="2910564"/>
            <a:ext cx="3360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37063" y="3839141"/>
            <a:ext cx="7898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hnn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520" y="1481668"/>
            <a:ext cx="7719578" cy="377110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6858" y="1368336"/>
            <a:ext cx="2593776" cy="77409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latin typeface="Lucida Sans"/>
                <a:cs typeface="Lucida Sans"/>
              </a:rPr>
              <a:t>Start Here</a:t>
            </a:r>
            <a:endParaRPr lang="en-US" sz="2200" dirty="0">
              <a:latin typeface="Lucida Sans"/>
              <a:cs typeface="Lucida Sans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864141" y="2590040"/>
            <a:ext cx="1867365" cy="641047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ucida Sans"/>
                <a:cs typeface="Lucida Sans"/>
              </a:rPr>
              <a:t>OR Start Here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11" name="Octagon 10"/>
          <p:cNvSpPr/>
          <p:nvPr/>
        </p:nvSpPr>
        <p:spPr>
          <a:xfrm>
            <a:off x="2990634" y="4710930"/>
            <a:ext cx="1124858" cy="1083678"/>
          </a:xfrm>
          <a:prstGeom prst="octag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Lucida Sans"/>
                <a:cs typeface="Lucida Sans"/>
              </a:rPr>
              <a:t>End</a:t>
            </a:r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12" name="Picture 11" descr="azsgc_logo_transparent_l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24" y="4930186"/>
            <a:ext cx="1082123" cy="14244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3524" y="244475"/>
            <a:ext cx="7345362" cy="968929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The Biochemistry</a:t>
            </a:r>
            <a:endParaRPr lang="en-US" sz="4400" b="1" u="sng" dirty="0">
              <a:solidFill>
                <a:srgbClr val="000000"/>
              </a:solidFill>
              <a:latin typeface="Lucida Sans"/>
              <a:cs typeface="Lucida San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57" y="6152919"/>
            <a:ext cx="71145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Lucida Sans"/>
                <a:cs typeface="Lucida Sans"/>
              </a:rPr>
              <a:t>Image source: </a:t>
            </a:r>
            <a:r>
              <a:rPr lang="en-US" sz="1000" dirty="0" err="1" smtClean="0">
                <a:latin typeface="Lucida Sans"/>
                <a:cs typeface="Lucida Sans"/>
              </a:rPr>
              <a:t>www.wtert.eu</a:t>
            </a:r>
            <a:endParaRPr lang="en-US" sz="1000" dirty="0">
              <a:latin typeface="Lucida Sans"/>
              <a:cs typeface="Lucida Sans"/>
            </a:endParaRPr>
          </a:p>
        </p:txBody>
      </p:sp>
    </p:spTree>
    <p:extLst>
      <p:ext uri="{BB962C8B-B14F-4D97-AF65-F5344CB8AC3E}">
        <p14:creationId xmlns:p14="http://schemas.microsoft.com/office/powerpoint/2010/main" val="95226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latin typeface="Lucida Sans"/>
                <a:cs typeface="Lucida Sans"/>
              </a:rPr>
              <a:t>Objectives</a:t>
            </a:r>
            <a:endParaRPr lang="en-US" sz="4400" b="1" u="sng" dirty="0">
              <a:latin typeface="Lucida Sans"/>
              <a:cs typeface="Lucida San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64" y="2212179"/>
            <a:ext cx="8168064" cy="42152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Lucida Sans"/>
                <a:cs typeface="Lucida Sans"/>
              </a:rPr>
              <a:t>To determine how the addition </a:t>
            </a:r>
            <a:r>
              <a:rPr lang="en-US" dirty="0">
                <a:latin typeface="Lucida Sans"/>
                <a:cs typeface="Lucida Sans"/>
              </a:rPr>
              <a:t>of Cu</a:t>
            </a:r>
            <a:r>
              <a:rPr lang="en-US" baseline="30000" dirty="0">
                <a:latin typeface="Lucida Sans"/>
                <a:cs typeface="Lucida Sans"/>
              </a:rPr>
              <a:t>0</a:t>
            </a:r>
            <a:r>
              <a:rPr lang="en-US" dirty="0">
                <a:latin typeface="Lucida Sans"/>
                <a:cs typeface="Lucida Sans"/>
              </a:rPr>
              <a:t> </a:t>
            </a:r>
            <a:r>
              <a:rPr lang="en-US" dirty="0" smtClean="0">
                <a:latin typeface="Lucida Sans"/>
                <a:cs typeface="Lucida Sans"/>
              </a:rPr>
              <a:t>NPs affects:</a:t>
            </a:r>
          </a:p>
          <a:p>
            <a:pPr marL="0" indent="0">
              <a:buNone/>
            </a:pPr>
            <a:endParaRPr lang="en-US" sz="1100" dirty="0" smtClean="0">
              <a:latin typeface="Lucida Sans"/>
              <a:cs typeface="Lucida Sans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Lucida Sans"/>
                <a:cs typeface="Lucida Sans"/>
              </a:rPr>
              <a:t>The consumption of glucose/propionate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Lucida Sans"/>
                <a:cs typeface="Lucida Sans"/>
              </a:rPr>
              <a:t>The production of methane (CH</a:t>
            </a:r>
            <a:r>
              <a:rPr lang="en-US" baseline="-25000" dirty="0" smtClean="0">
                <a:latin typeface="Lucida Sans"/>
                <a:cs typeface="Lucida Sans"/>
              </a:rPr>
              <a:t>4</a:t>
            </a:r>
            <a:r>
              <a:rPr lang="en-US" dirty="0" smtClean="0">
                <a:latin typeface="Lucida Sans"/>
                <a:cs typeface="Lucida Sans"/>
              </a:rPr>
              <a:t>)  by</a:t>
            </a:r>
          </a:p>
          <a:p>
            <a:pPr marL="0" indent="0">
              <a:buNone/>
            </a:pPr>
            <a:r>
              <a:rPr lang="en-US" dirty="0" smtClean="0">
                <a:latin typeface="Lucida Sans"/>
                <a:cs typeface="Lucida Sans"/>
              </a:rPr>
              <a:t>     microorganisms involved in anaerobic digestion.</a:t>
            </a:r>
            <a:endParaRPr lang="en-US" dirty="0">
              <a:latin typeface="Lucida Sans"/>
              <a:cs typeface="Lucida Sans"/>
            </a:endParaRPr>
          </a:p>
        </p:txBody>
      </p:sp>
      <p:pic>
        <p:nvPicPr>
          <p:cNvPr id="4" name="Picture 3" descr="azsgc_logo_transparent_l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24" y="4930186"/>
            <a:ext cx="1082123" cy="14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163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2063" y="141111"/>
            <a:ext cx="7345362" cy="968929"/>
          </a:xfrm>
        </p:spPr>
        <p:txBody>
          <a:bodyPr>
            <a:normAutofit/>
          </a:bodyPr>
          <a:lstStyle/>
          <a:p>
            <a:r>
              <a:rPr lang="en-US" sz="4400" b="1" u="sng" dirty="0" smtClean="0">
                <a:latin typeface="Lucida Sans"/>
                <a:cs typeface="Lucida Sans"/>
              </a:rPr>
              <a:t>Procedure</a:t>
            </a:r>
            <a:endParaRPr lang="en-US" sz="4400" b="1" u="sng" dirty="0">
              <a:latin typeface="Lucida Sans"/>
              <a:cs typeface="Lucida Sans"/>
            </a:endParaRPr>
          </a:p>
        </p:txBody>
      </p:sp>
      <p:pic>
        <p:nvPicPr>
          <p:cNvPr id="6" name="Picture 5" descr="azsgc_logo_transparent_l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824" y="4930186"/>
            <a:ext cx="1082123" cy="1424495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031" y="1659244"/>
            <a:ext cx="1422185" cy="15963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10892" y="2932382"/>
            <a:ext cx="208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Different </a:t>
            </a:r>
            <a:r>
              <a:rPr lang="en-US" b="1" dirty="0">
                <a:latin typeface="Lucida Sans"/>
                <a:cs typeface="Lucida Sans"/>
              </a:rPr>
              <a:t>concentrations</a:t>
            </a:r>
            <a:r>
              <a:rPr lang="en-US" b="1" dirty="0" smtClean="0">
                <a:latin typeface="Lucida Sans"/>
                <a:cs typeface="Lucida Sans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38396" y="3938700"/>
            <a:ext cx="160767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Overnight incubation</a:t>
            </a:r>
            <a:endParaRPr lang="en-US" b="1" dirty="0"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10705" y="1817378"/>
            <a:ext cx="157423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GC-TCD</a:t>
            </a:r>
            <a:endParaRPr lang="en-US" b="1" dirty="0">
              <a:latin typeface="Lucida Sans"/>
              <a:cs typeface="Lucida Sans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4860" y="1441038"/>
            <a:ext cx="1744808" cy="1491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73570" y="1699920"/>
            <a:ext cx="163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Anaerobic granular sludge</a:t>
            </a:r>
            <a:endParaRPr lang="en-US" b="1" dirty="0">
              <a:latin typeface="Lucida Sans"/>
              <a:cs typeface="Lucida San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1302" y="3522130"/>
            <a:ext cx="134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Lucida Sans"/>
                <a:cs typeface="Lucida Sans"/>
              </a:rPr>
              <a:t>N</a:t>
            </a:r>
            <a:r>
              <a:rPr lang="en-US" b="1" baseline="-25000" dirty="0" smtClean="0">
                <a:latin typeface="Lucida Sans"/>
                <a:cs typeface="Lucida Sans"/>
              </a:rPr>
              <a:t>2</a:t>
            </a:r>
            <a:r>
              <a:rPr lang="en-US" b="1" dirty="0" smtClean="0">
                <a:latin typeface="Lucida Sans"/>
                <a:cs typeface="Lucida Sans"/>
              </a:rPr>
              <a:t>/CO</a:t>
            </a:r>
            <a:r>
              <a:rPr lang="en-US" b="1" baseline="-25000" dirty="0" smtClean="0">
                <a:latin typeface="Lucida Sans"/>
                <a:cs typeface="Lucida Sans"/>
              </a:rPr>
              <a:t>2</a:t>
            </a:r>
            <a:endParaRPr lang="en-US" b="1" dirty="0">
              <a:latin typeface="Lucida Sans"/>
              <a:cs typeface="Lucida San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6067" y="1053589"/>
            <a:ext cx="257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/>
                <a:cs typeface="Lucida Sans"/>
              </a:rPr>
              <a:t>Dispersion of NPs</a:t>
            </a:r>
          </a:p>
          <a:p>
            <a:pPr algn="ctr"/>
            <a:endParaRPr lang="en-US" dirty="0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4731" y="2208453"/>
            <a:ext cx="2455216" cy="16072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14060" y="5451414"/>
            <a:ext cx="2006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Lucida Sans"/>
                <a:cs typeface="Lucida Sans"/>
              </a:rPr>
              <a:t>E</a:t>
            </a:r>
            <a:r>
              <a:rPr lang="en-US" b="1" dirty="0" smtClean="0">
                <a:latin typeface="Lucida Sans"/>
                <a:cs typeface="Lucida Sans"/>
              </a:rPr>
              <a:t>lectron donor: glucose or propionate</a:t>
            </a:r>
            <a:endParaRPr lang="en-US" b="1" dirty="0">
              <a:latin typeface="Lucida Sans"/>
              <a:cs typeface="Lucida Sans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724813" y="4095836"/>
            <a:ext cx="751703" cy="1220405"/>
            <a:chOff x="3723280" y="5621328"/>
            <a:chExt cx="536233" cy="870512"/>
          </a:xfrm>
        </p:grpSpPr>
        <p:sp>
          <p:nvSpPr>
            <p:cNvPr id="51" name="Rounded Rectangle 50"/>
            <p:cNvSpPr/>
            <p:nvPr/>
          </p:nvSpPr>
          <p:spPr>
            <a:xfrm>
              <a:off x="3723280" y="5729205"/>
              <a:ext cx="536233" cy="7626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913850" y="5621328"/>
              <a:ext cx="176358" cy="1094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723280" y="6149134"/>
              <a:ext cx="536233" cy="342706"/>
            </a:xfrm>
            <a:prstGeom prst="roundRect">
              <a:avLst/>
            </a:prstGeom>
            <a:blipFill rotWithShape="1">
              <a:blip r:embed="rId6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731962" y="4250202"/>
            <a:ext cx="903766" cy="1396746"/>
            <a:chOff x="3723280" y="5621328"/>
            <a:chExt cx="536233" cy="870512"/>
          </a:xfrm>
        </p:grpSpPr>
        <p:sp>
          <p:nvSpPr>
            <p:cNvPr id="57" name="Rounded Rectangle 56"/>
            <p:cNvSpPr/>
            <p:nvPr/>
          </p:nvSpPr>
          <p:spPr>
            <a:xfrm>
              <a:off x="3723280" y="5729205"/>
              <a:ext cx="536233" cy="76263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913850" y="5621328"/>
              <a:ext cx="176358" cy="109423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3723280" y="6149134"/>
              <a:ext cx="536233" cy="342706"/>
            </a:xfrm>
            <a:prstGeom prst="roundRect">
              <a:avLst/>
            </a:prstGeom>
            <a:blipFill rotWithShape="1">
              <a:blip r:embed="rId6"/>
              <a:tile tx="0" ty="0" sx="100000" sy="100000" flip="none" algn="tl"/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3" name="Elbow Connector 62"/>
          <p:cNvCxnSpPr/>
          <p:nvPr/>
        </p:nvCxnSpPr>
        <p:spPr>
          <a:xfrm>
            <a:off x="3712646" y="3706796"/>
            <a:ext cx="607211" cy="122339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4309227" y="3532763"/>
            <a:ext cx="10630" cy="4915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5400000">
            <a:off x="559153" y="3797059"/>
            <a:ext cx="1329484" cy="24646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Elbow Connector 81"/>
          <p:cNvCxnSpPr/>
          <p:nvPr/>
        </p:nvCxnSpPr>
        <p:spPr>
          <a:xfrm flipV="1">
            <a:off x="1239035" y="4669910"/>
            <a:ext cx="3006394" cy="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975054" y="4669911"/>
            <a:ext cx="14724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/>
            </a:lvl1pPr>
          </a:lstStyle>
          <a:p>
            <a:r>
              <a:rPr lang="en-US" dirty="0">
                <a:latin typeface="Lucida Sans"/>
                <a:cs typeface="Lucida Sans"/>
              </a:rPr>
              <a:t>T (35°C</a:t>
            </a:r>
            <a:r>
              <a:rPr lang="en-US" dirty="0" smtClean="0">
                <a:latin typeface="Lucida Sans"/>
                <a:cs typeface="Lucida Sans"/>
              </a:rPr>
              <a:t>), 115 rpm</a:t>
            </a:r>
            <a:endParaRPr lang="en-US" dirty="0">
              <a:latin typeface="Lucida Sans"/>
              <a:cs typeface="Lucida San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6928" y="4031198"/>
            <a:ext cx="179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Lucida Sans"/>
                <a:cs typeface="Lucida Sans"/>
              </a:rPr>
              <a:t>P</a:t>
            </a:r>
            <a:r>
              <a:rPr lang="en-US" b="1" dirty="0" smtClean="0">
                <a:latin typeface="Lucida Sans"/>
                <a:cs typeface="Lucida Sans"/>
              </a:rPr>
              <a:t>ropionate and CH</a:t>
            </a:r>
            <a:r>
              <a:rPr lang="en-US" b="1" baseline="-25000" dirty="0" smtClean="0">
                <a:latin typeface="Lucida Sans"/>
                <a:cs typeface="Lucida Sans"/>
              </a:rPr>
              <a:t>4</a:t>
            </a:r>
            <a:endParaRPr lang="en-US" b="1" baseline="-25000" dirty="0">
              <a:latin typeface="Lucida Sans"/>
              <a:cs typeface="Lucida Sans"/>
            </a:endParaRPr>
          </a:p>
        </p:txBody>
      </p:sp>
      <p:pic>
        <p:nvPicPr>
          <p:cNvPr id="1026" name="Picture 2" descr="https://encrypted-tbn3.gstatic.com/images?q=tbn:ANd9GcQ459UxbRQjiVdlntzqR4vTdVrUX-Am1x7GZQ3SU1ZG04awiKLBY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947" y="4736228"/>
            <a:ext cx="2216943" cy="161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Elbow Connector 34"/>
          <p:cNvCxnSpPr/>
          <p:nvPr/>
        </p:nvCxnSpPr>
        <p:spPr>
          <a:xfrm>
            <a:off x="4574188" y="4930188"/>
            <a:ext cx="1225480" cy="88582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245429" y="5907304"/>
            <a:ext cx="179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Lucida Sans"/>
                <a:cs typeface="Lucida Sans"/>
              </a:rPr>
              <a:t>Glucose</a:t>
            </a:r>
            <a:endParaRPr lang="en-US" b="1" baseline="-25000" dirty="0">
              <a:latin typeface="Lucida Sans"/>
              <a:cs typeface="Lucida Sans"/>
            </a:endParaRPr>
          </a:p>
        </p:txBody>
      </p:sp>
      <p:cxnSp>
        <p:nvCxnSpPr>
          <p:cNvPr id="67" name="Elbow Connector 66"/>
          <p:cNvCxnSpPr>
            <a:endCxn id="26" idx="2"/>
          </p:cNvCxnSpPr>
          <p:nvPr/>
        </p:nvCxnSpPr>
        <p:spPr>
          <a:xfrm flipV="1">
            <a:off x="4574188" y="3815713"/>
            <a:ext cx="3078151" cy="85951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947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y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982" y="376319"/>
            <a:ext cx="7384182" cy="5358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zsgc_logo_transparent_l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807" y="4930186"/>
            <a:ext cx="1082123" cy="142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3171" y="5813623"/>
            <a:ext cx="8045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20 ppm Cu</a:t>
            </a:r>
            <a:r>
              <a:rPr lang="en-US" baseline="30000" dirty="0" smtClean="0">
                <a:latin typeface="Lucida Sans"/>
                <a:cs typeface="Lucida Sans"/>
              </a:rPr>
              <a:t>0</a:t>
            </a:r>
            <a:r>
              <a:rPr lang="en-US" dirty="0" smtClean="0">
                <a:latin typeface="Lucida Sans"/>
                <a:cs typeface="Lucida Sans"/>
              </a:rPr>
              <a:t> NP </a:t>
            </a:r>
            <a:r>
              <a:rPr lang="en-US" b="1" dirty="0" smtClean="0">
                <a:latin typeface="Lucida Sans"/>
                <a:cs typeface="Lucida Sans"/>
              </a:rPr>
              <a:t>decreased </a:t>
            </a:r>
            <a:r>
              <a:rPr lang="en-US" dirty="0" smtClean="0">
                <a:latin typeface="Lucida Sans"/>
                <a:cs typeface="Lucida Sans"/>
              </a:rPr>
              <a:t>the maximum consumption glucose rate </a:t>
            </a:r>
          </a:p>
          <a:p>
            <a:r>
              <a:rPr lang="en-US" dirty="0" smtClean="0">
                <a:latin typeface="Lucida Sans"/>
                <a:cs typeface="Lucida Sans"/>
              </a:rPr>
              <a:t>by </a:t>
            </a:r>
            <a:r>
              <a:rPr lang="en-US" b="1" dirty="0" smtClean="0">
                <a:latin typeface="Lucida Sans"/>
                <a:cs typeface="Lucida Sans"/>
              </a:rPr>
              <a:t>3x.</a:t>
            </a:r>
            <a:endParaRPr lang="en-US" b="1" dirty="0">
              <a:latin typeface="Lucida Sans"/>
              <a:cs typeface="Lucida Sans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05056" y="1580339"/>
            <a:ext cx="165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</a:t>
            </a:r>
            <a:r>
              <a:rPr lang="en-US" baseline="-25000" dirty="0" smtClean="0"/>
              <a:t>50</a:t>
            </a:r>
            <a:r>
              <a:rPr lang="en-US" dirty="0" smtClean="0"/>
              <a:t> = 7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5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y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460" y="374578"/>
            <a:ext cx="7372349" cy="5348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zsgc_logo_transparent_lg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807" y="4930186"/>
            <a:ext cx="1082123" cy="1424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2950" y="5744606"/>
            <a:ext cx="769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20 and 40 ppm Cu</a:t>
            </a:r>
            <a:r>
              <a:rPr lang="en-US" baseline="30000" dirty="0" smtClean="0">
                <a:latin typeface="Lucida Sans"/>
                <a:cs typeface="Lucida Sans"/>
              </a:rPr>
              <a:t>0</a:t>
            </a:r>
            <a:r>
              <a:rPr lang="en-US" dirty="0" smtClean="0">
                <a:latin typeface="Lucida Sans"/>
                <a:cs typeface="Lucida Sans"/>
              </a:rPr>
              <a:t> NP </a:t>
            </a:r>
            <a:r>
              <a:rPr lang="en-US" b="1" dirty="0" smtClean="0">
                <a:latin typeface="Lucida Sans"/>
                <a:cs typeface="Lucida Sans"/>
              </a:rPr>
              <a:t>decreased </a:t>
            </a:r>
            <a:r>
              <a:rPr lang="en-US" dirty="0" smtClean="0">
                <a:latin typeface="Lucida Sans"/>
                <a:cs typeface="Lucida Sans"/>
              </a:rPr>
              <a:t>the maximum propionate consumption rate by </a:t>
            </a:r>
            <a:r>
              <a:rPr lang="en-US" b="1" dirty="0" smtClean="0">
                <a:latin typeface="Lucida Sans"/>
                <a:cs typeface="Lucida Sans"/>
              </a:rPr>
              <a:t>3x</a:t>
            </a:r>
            <a:r>
              <a:rPr lang="en-US" dirty="0" smtClean="0">
                <a:latin typeface="Lucida Sans"/>
                <a:cs typeface="Lucida Sans"/>
              </a:rPr>
              <a:t> and </a:t>
            </a:r>
            <a:r>
              <a:rPr lang="en-US" b="1" dirty="0" smtClean="0">
                <a:latin typeface="Lucida Sans"/>
                <a:cs typeface="Lucida Sans"/>
              </a:rPr>
              <a:t>4x</a:t>
            </a:r>
            <a:r>
              <a:rPr lang="en-US" dirty="0" smtClean="0">
                <a:latin typeface="Lucida Sans"/>
                <a:cs typeface="Lucida Sans"/>
              </a:rPr>
              <a:t> respectively.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860" y="4261045"/>
            <a:ext cx="165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</a:t>
            </a:r>
            <a:r>
              <a:rPr lang="en-US" baseline="-25000" dirty="0" smtClean="0"/>
              <a:t>50</a:t>
            </a:r>
            <a:r>
              <a:rPr lang="en-US" dirty="0" smtClean="0"/>
              <a:t> = 15 ppm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0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8132" y="416637"/>
            <a:ext cx="8763817" cy="1339850"/>
          </a:xfrm>
          <a:prstGeom prst="rect">
            <a:avLst/>
          </a:prstGeom>
        </p:spPr>
        <p:txBody>
          <a:bodyPr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Inhibition of </a:t>
            </a:r>
            <a:r>
              <a:rPr lang="en-US" b="1" u="sng" dirty="0" err="1" smtClean="0">
                <a:solidFill>
                  <a:srgbClr val="000000"/>
                </a:solidFill>
                <a:latin typeface="Lucida Sans"/>
                <a:cs typeface="Lucida Sans"/>
              </a:rPr>
              <a:t>Methanogenesis</a:t>
            </a:r>
            <a:r>
              <a:rPr lang="en-US" b="1" u="sng" dirty="0" smtClean="0">
                <a:solidFill>
                  <a:srgbClr val="000000"/>
                </a:solidFill>
                <a:latin typeface="Lucida Sans"/>
                <a:cs typeface="Lucida Sans"/>
              </a:rPr>
              <a:t> in Assays Supplied with Glucose and Propionate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011" y="5021547"/>
            <a:ext cx="865593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Lucida Sans"/>
              <a:cs typeface="Lucida Sans"/>
            </a:endParaRPr>
          </a:p>
          <a:p>
            <a:endParaRPr lang="en-US" dirty="0" smtClean="0">
              <a:latin typeface="Lucida Sans"/>
              <a:cs typeface="Lucida Sans"/>
            </a:endParaRPr>
          </a:p>
          <a:p>
            <a:r>
              <a:rPr lang="en-US" sz="2000" dirty="0" err="1" smtClean="0">
                <a:latin typeface="Lucida Sans"/>
                <a:cs typeface="Lucida Sans"/>
              </a:rPr>
              <a:t>Methanogenesis</a:t>
            </a:r>
            <a:r>
              <a:rPr lang="en-US" sz="2000" dirty="0" smtClean="0">
                <a:latin typeface="Lucida Sans"/>
                <a:cs typeface="Lucida Sans"/>
              </a:rPr>
              <a:t> was more inhibited by </a:t>
            </a:r>
            <a:r>
              <a:rPr lang="en-US" sz="2000" dirty="0" err="1" smtClean="0">
                <a:latin typeface="Lucida Sans"/>
                <a:cs typeface="Lucida Sans"/>
              </a:rPr>
              <a:t>nano</a:t>
            </a:r>
            <a:r>
              <a:rPr lang="en-US" sz="2000" dirty="0" smtClean="0">
                <a:latin typeface="Lucida Sans"/>
                <a:cs typeface="Lucida Sans"/>
              </a:rPr>
              <a:t>-Cu in assays </a:t>
            </a:r>
            <a:endParaRPr lang="en-US" sz="2000" dirty="0" smtClean="0">
              <a:latin typeface="Lucida Sans"/>
              <a:cs typeface="Lucida Sans"/>
            </a:endParaRPr>
          </a:p>
          <a:p>
            <a:r>
              <a:rPr lang="en-US" sz="2000" dirty="0" smtClean="0">
                <a:latin typeface="Lucida Sans"/>
                <a:cs typeface="Lucida Sans"/>
              </a:rPr>
              <a:t>using </a:t>
            </a:r>
            <a:r>
              <a:rPr lang="en-US" sz="2000" dirty="0" smtClean="0">
                <a:latin typeface="Lucida Sans"/>
                <a:cs typeface="Lucida Sans"/>
              </a:rPr>
              <a:t>propionate as a substrate.</a:t>
            </a:r>
            <a:endParaRPr lang="en-US" sz="2000" dirty="0">
              <a:latin typeface="Lucida Sans"/>
              <a:cs typeface="Lucida San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880" y="4729159"/>
            <a:ext cx="3015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IC</a:t>
            </a:r>
            <a:r>
              <a:rPr lang="en-US" baseline="-25000" dirty="0" smtClean="0">
                <a:latin typeface="Lucida Sans"/>
                <a:cs typeface="Lucida Sans"/>
              </a:rPr>
              <a:t>50 </a:t>
            </a:r>
            <a:r>
              <a:rPr lang="en-US" dirty="0" smtClean="0">
                <a:latin typeface="Lucida Sans"/>
                <a:cs typeface="Lucida Sans"/>
              </a:rPr>
              <a:t>= 10 </a:t>
            </a:r>
            <a:r>
              <a:rPr lang="en-US" dirty="0">
                <a:latin typeface="Lucida Sans"/>
                <a:cs typeface="Lucida Sans"/>
              </a:rPr>
              <a:t>mg L</a:t>
            </a:r>
            <a:r>
              <a:rPr lang="en-US" baseline="30000" dirty="0">
                <a:latin typeface="Lucida Sans"/>
                <a:cs typeface="Lucida Sans"/>
              </a:rPr>
              <a:t>-1</a:t>
            </a:r>
            <a:r>
              <a:rPr lang="en-US" dirty="0">
                <a:latin typeface="Lucida Sans"/>
                <a:cs typeface="Lucida Sans"/>
              </a:rPr>
              <a:t> Cu</a:t>
            </a:r>
            <a:r>
              <a:rPr lang="en-US" baseline="30000" dirty="0">
                <a:latin typeface="Lucida Sans"/>
                <a:cs typeface="Lucida Sans"/>
              </a:rPr>
              <a:t>0</a:t>
            </a:r>
            <a:r>
              <a:rPr lang="en-US" dirty="0">
                <a:latin typeface="Lucida Sans"/>
                <a:cs typeface="Lucida Sans"/>
              </a:rPr>
              <a:t> NPs </a:t>
            </a:r>
          </a:p>
          <a:p>
            <a:r>
              <a:rPr lang="en-US" dirty="0" smtClean="0">
                <a:latin typeface="Lucida Sans"/>
                <a:cs typeface="Lucida Sans"/>
              </a:rPr>
              <a:t>(substrate: </a:t>
            </a:r>
            <a:r>
              <a:rPr lang="en-US" b="1" dirty="0" smtClean="0">
                <a:latin typeface="Lucida Sans"/>
                <a:cs typeface="Lucida Sans"/>
              </a:rPr>
              <a:t>propionate</a:t>
            </a:r>
            <a:r>
              <a:rPr lang="en-US" dirty="0" smtClean="0">
                <a:latin typeface="Lucida Sans"/>
                <a:cs typeface="Lucida Sans"/>
              </a:rPr>
              <a:t>)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38812" y="4729159"/>
            <a:ext cx="390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Lucida Sans"/>
                <a:cs typeface="Lucida Sans"/>
              </a:rPr>
              <a:t>IC</a:t>
            </a:r>
            <a:r>
              <a:rPr lang="en-US" baseline="-25000" dirty="0" smtClean="0">
                <a:latin typeface="Lucida Sans"/>
                <a:cs typeface="Lucida Sans"/>
              </a:rPr>
              <a:t>50 </a:t>
            </a:r>
            <a:r>
              <a:rPr lang="en-US" dirty="0" smtClean="0">
                <a:latin typeface="Lucida Sans"/>
                <a:cs typeface="Lucida Sans"/>
              </a:rPr>
              <a:t>= </a:t>
            </a:r>
            <a:r>
              <a:rPr lang="en-US" dirty="0">
                <a:latin typeface="Lucida Sans"/>
                <a:cs typeface="Lucida Sans"/>
              </a:rPr>
              <a:t>20 mg L</a:t>
            </a:r>
            <a:r>
              <a:rPr lang="en-US" baseline="30000" dirty="0">
                <a:latin typeface="Lucida Sans"/>
                <a:cs typeface="Lucida Sans"/>
              </a:rPr>
              <a:t>-1</a:t>
            </a:r>
            <a:r>
              <a:rPr lang="en-US" dirty="0">
                <a:latin typeface="Lucida Sans"/>
                <a:cs typeface="Lucida Sans"/>
              </a:rPr>
              <a:t> Cu</a:t>
            </a:r>
            <a:r>
              <a:rPr lang="en-US" baseline="30000" dirty="0">
                <a:latin typeface="Lucida Sans"/>
                <a:cs typeface="Lucida Sans"/>
              </a:rPr>
              <a:t>0</a:t>
            </a:r>
            <a:r>
              <a:rPr lang="en-US" dirty="0">
                <a:latin typeface="Lucida Sans"/>
                <a:cs typeface="Lucida Sans"/>
              </a:rPr>
              <a:t> NPs </a:t>
            </a:r>
          </a:p>
          <a:p>
            <a:r>
              <a:rPr lang="en-US" dirty="0" smtClean="0">
                <a:latin typeface="Lucida Sans"/>
                <a:cs typeface="Lucida Sans"/>
              </a:rPr>
              <a:t>   (substrate: </a:t>
            </a:r>
            <a:r>
              <a:rPr lang="en-US" b="1" dirty="0" smtClean="0">
                <a:latin typeface="Lucida Sans"/>
                <a:cs typeface="Lucida Sans"/>
              </a:rPr>
              <a:t>glucose</a:t>
            </a:r>
            <a:r>
              <a:rPr lang="en-US" dirty="0" smtClean="0">
                <a:latin typeface="Lucida Sans"/>
                <a:cs typeface="Lucida Sans"/>
              </a:rPr>
              <a:t>)</a:t>
            </a:r>
            <a:endParaRPr lang="en-US" dirty="0">
              <a:latin typeface="Lucida Sans"/>
              <a:cs typeface="Lucida Sans"/>
            </a:endParaRPr>
          </a:p>
          <a:p>
            <a:endParaRPr lang="en-US" dirty="0"/>
          </a:p>
        </p:txBody>
      </p:sp>
      <p:pic>
        <p:nvPicPr>
          <p:cNvPr id="6" name="Picture 5" descr="g2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106" y="1694601"/>
            <a:ext cx="4163291" cy="3005128"/>
          </a:xfrm>
          <a:prstGeom prst="rect">
            <a:avLst/>
          </a:prstGeom>
        </p:spPr>
      </p:pic>
      <p:pic>
        <p:nvPicPr>
          <p:cNvPr id="7" name="Picture 6" descr="g1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492" y="1617336"/>
            <a:ext cx="3992614" cy="2992937"/>
          </a:xfrm>
          <a:prstGeom prst="rect">
            <a:avLst/>
          </a:prstGeom>
        </p:spPr>
      </p:pic>
      <p:pic>
        <p:nvPicPr>
          <p:cNvPr id="8" name="Picture 7" descr="azsgc_logo_transparent_l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2807" y="4930186"/>
            <a:ext cx="1082123" cy="14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1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907</TotalTime>
  <Words>395</Words>
  <Application>Microsoft Macintosh PowerPoint</Application>
  <PresentationFormat>On-screen Show (4:3)</PresentationFormat>
  <Paragraphs>79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Capital</vt:lpstr>
      <vt:lpstr>Nano-Copper Inhibition of Anaerobic Digestion in Wastewater Treatment</vt:lpstr>
      <vt:lpstr>What Are Nano-Particles?</vt:lpstr>
      <vt:lpstr>PowerPoint Presentation</vt:lpstr>
      <vt:lpstr>The Biochemistry</vt:lpstr>
      <vt:lpstr>Objectives</vt:lpstr>
      <vt:lpstr>Procedure</vt:lpstr>
      <vt:lpstr>PowerPoint Presentation</vt:lpstr>
      <vt:lpstr>PowerPoint Presentation</vt:lpstr>
      <vt:lpstr>PowerPoint Presentation</vt:lpstr>
      <vt:lpstr>Conclusions</vt:lpstr>
      <vt:lpstr>Acknowledgments</vt:lpstr>
    </vt:vector>
  </TitlesOfParts>
  <Manager/>
  <Company>University of Arizona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 Gallagher</dc:creator>
  <cp:keywords/>
  <dc:description/>
  <cp:lastModifiedBy>Sara Gallagher</cp:lastModifiedBy>
  <cp:revision>187</cp:revision>
  <dcterms:created xsi:type="dcterms:W3CDTF">2013-12-14T21:02:11Z</dcterms:created>
  <dcterms:modified xsi:type="dcterms:W3CDTF">2014-04-03T01:47:03Z</dcterms:modified>
  <cp:category/>
</cp:coreProperties>
</file>